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8" r:id="rId3"/>
    <p:sldId id="261" r:id="rId4"/>
    <p:sldId id="257" r:id="rId5"/>
    <p:sldId id="259" r:id="rId6"/>
    <p:sldId id="260"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45"/>
    <p:restoredTop sz="50000"/>
  </p:normalViewPr>
  <p:slideViewPr>
    <p:cSldViewPr snapToGrid="0" snapToObjects="1">
      <p:cViewPr varScale="1">
        <p:scale>
          <a:sx n="57" d="100"/>
          <a:sy n="57" d="100"/>
        </p:scale>
        <p:origin x="189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E08750-A572-3945-9D28-DF9085A0F6CF}" type="datetimeFigureOut">
              <a:rPr lang="en-US" smtClean="0"/>
              <a:t>5/19/2016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94884C-1BF4-DD49-86DE-74A3D138459C}" type="slidenum">
              <a:rPr lang="en-US" smtClean="0"/>
              <a:t>‹#›</a:t>
            </a:fld>
            <a:endParaRPr lang="en-US"/>
          </a:p>
        </p:txBody>
      </p:sp>
    </p:spTree>
    <p:extLst>
      <p:ext uri="{BB962C8B-B14F-4D97-AF65-F5344CB8AC3E}">
        <p14:creationId xmlns:p14="http://schemas.microsoft.com/office/powerpoint/2010/main" val="14115496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I’m Aditya Bansal, a 4</a:t>
            </a:r>
            <a:r>
              <a:rPr lang="en-US" baseline="30000" dirty="0"/>
              <a:t>th</a:t>
            </a:r>
            <a:r>
              <a:rPr lang="en-US" dirty="0"/>
              <a:t> year Computer Engineering major.</a:t>
            </a:r>
            <a:r>
              <a:rPr lang="en-US" baseline="0" dirty="0"/>
              <a:t> This quarter, my team is working on building a Quadcopter that tags to a particular object (like a human being), and records activities like Skiing, Water sports etc. Everybody in our team has prior experience in Robotics </a:t>
            </a:r>
            <a:r>
              <a:rPr lang="en-US" baseline="0"/>
              <a:t>and both of us are </a:t>
            </a:r>
            <a:r>
              <a:rPr lang="en-US" baseline="0" dirty="0"/>
              <a:t>really excited to work on this project. </a:t>
            </a:r>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1</a:t>
            </a:fld>
            <a:endParaRPr lang="en-US"/>
          </a:p>
        </p:txBody>
      </p:sp>
    </p:spTree>
    <p:extLst>
      <p:ext uri="{BB962C8B-B14F-4D97-AF65-F5344CB8AC3E}">
        <p14:creationId xmlns:p14="http://schemas.microsoft.com/office/powerpoint/2010/main" val="1843993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problem</a:t>
            </a:r>
            <a:r>
              <a:rPr lang="en-US" baseline="0" dirty="0"/>
              <a:t> we’re trying to address is the availability of a ready to fly fully autonomous drone that is extremely affordable. </a:t>
            </a:r>
          </a:p>
          <a:p>
            <a:r>
              <a:rPr lang="en-US" baseline="0" dirty="0"/>
              <a:t>Some of the current solutions are also shown in the images.  </a:t>
            </a:r>
          </a:p>
          <a:p>
            <a:br>
              <a:rPr lang="en-US" baseline="0" dirty="0"/>
            </a:br>
            <a:r>
              <a:rPr lang="en-US" baseline="0" dirty="0"/>
              <a:t>You see 2 images here, the one on the left, that is rather affordable compared to other drones. The problem is that it </a:t>
            </a:r>
            <a:r>
              <a:rPr lang="en-US" baseline="0" dirty="0" err="1"/>
              <a:t>dosen</a:t>
            </a:r>
            <a:r>
              <a:rPr lang="uk-UA" baseline="0" dirty="0"/>
              <a:t>’</a:t>
            </a:r>
            <a:r>
              <a:rPr lang="en-US" baseline="0" dirty="0"/>
              <a:t>t have autonomous flight mode, and just has some rather simple mobile apps that you can use to fly it around. At it’s current state, it cannot be used for autonomous missions. </a:t>
            </a:r>
          </a:p>
          <a:p>
            <a:endParaRPr lang="en-US" baseline="0" dirty="0"/>
          </a:p>
          <a:p>
            <a:r>
              <a:rPr lang="en-US" baseline="0" dirty="0"/>
              <a:t>The one on the right, well, is just too expensive. Even though it is capable of shooting videos of recreational sports, it is out of reach for most people. </a:t>
            </a:r>
          </a:p>
          <a:p>
            <a:endParaRPr lang="en-US" baseline="0" dirty="0"/>
          </a:p>
        </p:txBody>
      </p:sp>
      <p:sp>
        <p:nvSpPr>
          <p:cNvPr id="4" name="Slide Number Placeholder 3"/>
          <p:cNvSpPr>
            <a:spLocks noGrp="1"/>
          </p:cNvSpPr>
          <p:nvPr>
            <p:ph type="sldNum" sz="quarter" idx="10"/>
          </p:nvPr>
        </p:nvSpPr>
        <p:spPr/>
        <p:txBody>
          <a:bodyPr/>
          <a:lstStyle/>
          <a:p>
            <a:fld id="{1D94884C-1BF4-DD49-86DE-74A3D138459C}" type="slidenum">
              <a:rPr lang="en-US" smtClean="0"/>
              <a:t>2</a:t>
            </a:fld>
            <a:endParaRPr lang="en-US"/>
          </a:p>
        </p:txBody>
      </p:sp>
    </p:spTree>
    <p:extLst>
      <p:ext uri="{BB962C8B-B14F-4D97-AF65-F5344CB8AC3E}">
        <p14:creationId xmlns:p14="http://schemas.microsoft.com/office/powerpoint/2010/main" val="2007905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As shown above, the drone market is growing rapidly in all kinds of areas. Drones are being used in every field ranging from Military to entertainment, in fact, there are drone racing leagues, where people build there own drones and compete against each other, are popping up across the globe.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That is why we want to tackle this problem; as we see a huge market opportunity, where the big companies like DJI and parrot have only scratched the surface.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Throughout this class, we would like to focus on just the engineering part though, as 10 weeks is not a long time. </a:t>
            </a:r>
            <a:br>
              <a:rPr lang="en-US" baseline="0" dirty="0"/>
            </a:b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3</a:t>
            </a:fld>
            <a:endParaRPr lang="en-US"/>
          </a:p>
        </p:txBody>
      </p:sp>
    </p:spTree>
    <p:extLst>
      <p:ext uri="{BB962C8B-B14F-4D97-AF65-F5344CB8AC3E}">
        <p14:creationId xmlns:p14="http://schemas.microsoft.com/office/powerpoint/2010/main" val="184803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a:t>
            </a:r>
            <a:r>
              <a:rPr lang="en-US" baseline="0" dirty="0"/>
              <a:t> is to have a functional drone that is fully autonomous, easy to set up, and can follow people around taking snaps or recording their activities. It needs to have safety measures so one doesn’t lose their drone, and also needs to be the FAA rules. </a:t>
            </a:r>
          </a:p>
          <a:p>
            <a:r>
              <a:rPr lang="en-US" baseline="0" dirty="0"/>
              <a:t>Since we’re students and are on a tight budget, we want to make it as affordable as possible. </a:t>
            </a:r>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4</a:t>
            </a:fld>
            <a:endParaRPr lang="en-US"/>
          </a:p>
        </p:txBody>
      </p:sp>
    </p:spTree>
    <p:extLst>
      <p:ext uri="{BB962C8B-B14F-4D97-AF65-F5344CB8AC3E}">
        <p14:creationId xmlns:p14="http://schemas.microsoft.com/office/powerpoint/2010/main" val="603570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quarter, I started building</a:t>
            </a:r>
            <a:r>
              <a:rPr lang="en-US" baseline="0" dirty="0"/>
              <a:t> a quad copter from scratch. When I ordered the parts, I thought that making a manual quad copter would be damn easy, as I had prior experience in robotics. I just thought it’d be similar o building a Robotic car, just set up the motors and get it up and running in a few hours. </a:t>
            </a:r>
          </a:p>
          <a:p>
            <a:r>
              <a:rPr lang="en-US" baseline="0" dirty="0"/>
              <a:t>Boy was I wrong. It took literally more than a 100 hours of work to get a half decent thing up and running, and my custom flight controller is nowhere near as strong as the other professional ones. </a:t>
            </a:r>
          </a:p>
          <a:p>
            <a:r>
              <a:rPr lang="en-US" baseline="0" dirty="0"/>
              <a:t>Sadly, that thing still needs a lot of work and is unstable, and we’re very very far from using this Quadcopter to be an autonomous one. </a:t>
            </a:r>
          </a:p>
          <a:p>
            <a:endParaRPr lang="en-US" baseline="0" dirty="0"/>
          </a:p>
          <a:p>
            <a:r>
              <a:rPr lang="en-US" baseline="0" dirty="0"/>
              <a:t>So for the purpose of this quarter and project, we’d be using a RTF drone, like parrot AR drone and code our own autonomous flight controller. When we achieve this on a drone that is marketed for $299, we show proof of concept, and it wouldn't</a:t>
            </a:r>
            <a:r>
              <a:rPr lang="uk-UA" baseline="0" dirty="0"/>
              <a:t>’</a:t>
            </a:r>
            <a:r>
              <a:rPr lang="en-US" baseline="0" dirty="0"/>
              <a:t>t be the hardest thing to port it to an existing project. </a:t>
            </a:r>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5</a:t>
            </a:fld>
            <a:endParaRPr lang="en-US"/>
          </a:p>
        </p:txBody>
      </p:sp>
    </p:spTree>
    <p:extLst>
      <p:ext uri="{BB962C8B-B14F-4D97-AF65-F5344CB8AC3E}">
        <p14:creationId xmlns:p14="http://schemas.microsoft.com/office/powerpoint/2010/main" val="3873464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quarter, since we’re using a</a:t>
            </a:r>
            <a:r>
              <a:rPr lang="en-US" baseline="0" dirty="0"/>
              <a:t> RTF drone, we wouldn’t be doing any electrical or mechanical engineering. We’ll be focusing on write probabilistic methods in Robotics, like </a:t>
            </a:r>
            <a:r>
              <a:rPr lang="en-US" dirty="0"/>
              <a:t>Simultaneous localization and mapping (SLAM), and Kalman</a:t>
            </a:r>
            <a:r>
              <a:rPr lang="en-US" baseline="0" dirty="0"/>
              <a:t> Filters, to estimate the location our our drone with respect to the environment. We might also be using </a:t>
            </a:r>
            <a:r>
              <a:rPr lang="en-US" baseline="0" dirty="0" err="1"/>
              <a:t>OpenCV</a:t>
            </a:r>
            <a:r>
              <a:rPr lang="en-US" baseline="0" dirty="0"/>
              <a:t> to read in the video stream that the drone outputs to keep it focused on the moving object. These are very high level ideas of what we plan to implement, and are probably going to change and evolve throughout the quarter. </a:t>
            </a:r>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6</a:t>
            </a:fld>
            <a:endParaRPr lang="en-US"/>
          </a:p>
        </p:txBody>
      </p:sp>
    </p:spTree>
    <p:extLst>
      <p:ext uri="{BB962C8B-B14F-4D97-AF65-F5344CB8AC3E}">
        <p14:creationId xmlns:p14="http://schemas.microsoft.com/office/powerpoint/2010/main" val="480298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look forward to working on our project, and watching the progress of other projects</a:t>
            </a:r>
            <a:r>
              <a:rPr lang="en-US" baseline="0" dirty="0"/>
              <a:t> throughout the course. </a:t>
            </a:r>
            <a:r>
              <a:rPr lang="en-US" baseline="0"/>
              <a:t>Thank you for your time. </a:t>
            </a:r>
            <a:endParaRPr lang="en-US" dirty="0"/>
          </a:p>
        </p:txBody>
      </p:sp>
      <p:sp>
        <p:nvSpPr>
          <p:cNvPr id="4" name="Slide Number Placeholder 3"/>
          <p:cNvSpPr>
            <a:spLocks noGrp="1"/>
          </p:cNvSpPr>
          <p:nvPr>
            <p:ph type="sldNum" sz="quarter" idx="10"/>
          </p:nvPr>
        </p:nvSpPr>
        <p:spPr/>
        <p:txBody>
          <a:bodyPr/>
          <a:lstStyle/>
          <a:p>
            <a:fld id="{1D94884C-1BF4-DD49-86DE-74A3D138459C}" type="slidenum">
              <a:rPr lang="en-US" smtClean="0"/>
              <a:t>7</a:t>
            </a:fld>
            <a:endParaRPr lang="en-US"/>
          </a:p>
        </p:txBody>
      </p:sp>
    </p:spTree>
    <p:extLst>
      <p:ext uri="{BB962C8B-B14F-4D97-AF65-F5344CB8AC3E}">
        <p14:creationId xmlns:p14="http://schemas.microsoft.com/office/powerpoint/2010/main" val="1308044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5/19/2016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5/19/2016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02707" y="599090"/>
            <a:ext cx="8825658" cy="1245905"/>
          </a:xfrm>
        </p:spPr>
        <p:txBody>
          <a:bodyPr/>
          <a:lstStyle/>
          <a:p>
            <a:r>
              <a:rPr lang="en-US"/>
              <a:t>Drone Pet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388" y="1827066"/>
            <a:ext cx="7354526" cy="3677263"/>
          </a:xfrm>
          <a:prstGeom prst="rect">
            <a:avLst/>
          </a:prstGeom>
        </p:spPr>
      </p:pic>
      <p:sp>
        <p:nvSpPr>
          <p:cNvPr id="5" name="TextBox 4"/>
          <p:cNvSpPr txBox="1"/>
          <p:nvPr/>
        </p:nvSpPr>
        <p:spPr>
          <a:xfrm>
            <a:off x="9108141" y="3424518"/>
            <a:ext cx="1980029" cy="1200329"/>
          </a:xfrm>
          <a:prstGeom prst="rect">
            <a:avLst/>
          </a:prstGeom>
          <a:noFill/>
        </p:spPr>
        <p:txBody>
          <a:bodyPr wrap="none" rtlCol="0">
            <a:spAutoFit/>
          </a:bodyPr>
          <a:lstStyle/>
          <a:p>
            <a:r>
              <a:rPr lang="en-US" dirty="0"/>
              <a:t>Team Members:</a:t>
            </a:r>
          </a:p>
          <a:p>
            <a:br>
              <a:rPr lang="en-US" dirty="0"/>
            </a:br>
            <a:r>
              <a:rPr lang="en-US" dirty="0"/>
              <a:t>Aditya Bansal</a:t>
            </a:r>
            <a:br>
              <a:rPr lang="en-US" dirty="0"/>
            </a:br>
            <a:r>
              <a:rPr lang="en-US" dirty="0"/>
              <a:t>Dhruv Kaushal</a:t>
            </a:r>
          </a:p>
        </p:txBody>
      </p:sp>
    </p:spTree>
    <p:extLst>
      <p:ext uri="{BB962C8B-B14F-4D97-AF65-F5344CB8AC3E}">
        <p14:creationId xmlns:p14="http://schemas.microsoft.com/office/powerpoint/2010/main" val="1804289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Problem.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111" y="1854191"/>
            <a:ext cx="4869373" cy="3257019"/>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84244" y="1853248"/>
            <a:ext cx="5322888" cy="3259074"/>
          </a:xfrm>
          <a:prstGeom prst="rect">
            <a:avLst/>
          </a:prstGeom>
        </p:spPr>
      </p:pic>
      <p:sp>
        <p:nvSpPr>
          <p:cNvPr id="6" name="TextBox 5"/>
          <p:cNvSpPr txBox="1"/>
          <p:nvPr/>
        </p:nvSpPr>
        <p:spPr>
          <a:xfrm>
            <a:off x="2537820" y="5342021"/>
            <a:ext cx="1085953" cy="369332"/>
          </a:xfrm>
          <a:prstGeom prst="rect">
            <a:avLst/>
          </a:prstGeom>
          <a:noFill/>
        </p:spPr>
        <p:txBody>
          <a:bodyPr wrap="square" rtlCol="0">
            <a:spAutoFit/>
          </a:bodyPr>
          <a:lstStyle/>
          <a:p>
            <a:r>
              <a:rPr lang="en-US" dirty="0"/>
              <a:t>$299</a:t>
            </a:r>
          </a:p>
        </p:txBody>
      </p:sp>
      <p:sp>
        <p:nvSpPr>
          <p:cNvPr id="7" name="TextBox 6"/>
          <p:cNvSpPr txBox="1"/>
          <p:nvPr/>
        </p:nvSpPr>
        <p:spPr>
          <a:xfrm>
            <a:off x="8632754" y="5342021"/>
            <a:ext cx="825867" cy="369332"/>
          </a:xfrm>
          <a:prstGeom prst="rect">
            <a:avLst/>
          </a:prstGeom>
          <a:noFill/>
        </p:spPr>
        <p:txBody>
          <a:bodyPr wrap="none" rtlCol="0">
            <a:spAutoFit/>
          </a:bodyPr>
          <a:lstStyle/>
          <a:p>
            <a:r>
              <a:rPr lang="en-US" dirty="0"/>
              <a:t>$1599</a:t>
            </a:r>
          </a:p>
        </p:txBody>
      </p:sp>
    </p:spTree>
    <p:extLst>
      <p:ext uri="{BB962C8B-B14F-4D97-AF65-F5344CB8AC3E}">
        <p14:creationId xmlns:p14="http://schemas.microsoft.com/office/powerpoint/2010/main" val="66026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111" y="1610182"/>
            <a:ext cx="6261131" cy="3587459"/>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34463" y="1545824"/>
            <a:ext cx="2838337" cy="1858087"/>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14136" y="4162925"/>
            <a:ext cx="3678990" cy="2069432"/>
          </a:xfrm>
          <a:prstGeom prst="rect">
            <a:avLst/>
          </a:prstGeom>
        </p:spPr>
      </p:pic>
    </p:spTree>
    <p:extLst>
      <p:ext uri="{BB962C8B-B14F-4D97-AF65-F5344CB8AC3E}">
        <p14:creationId xmlns:p14="http://schemas.microsoft.com/office/powerpoint/2010/main" val="1365180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Goal:</a:t>
            </a:r>
          </a:p>
        </p:txBody>
      </p:sp>
      <p:pic>
        <p:nvPicPr>
          <p:cNvPr id="3" name="Picture 2"/>
          <p:cNvPicPr>
            <a:picLocks noChangeAspect="1"/>
          </p:cNvPicPr>
          <p:nvPr/>
        </p:nvPicPr>
        <p:blipFill>
          <a:blip r:embed="rId3"/>
          <a:stretch>
            <a:fillRect/>
          </a:stretch>
        </p:blipFill>
        <p:spPr>
          <a:xfrm>
            <a:off x="953014" y="1853248"/>
            <a:ext cx="6169115" cy="4114800"/>
          </a:xfrm>
          <a:prstGeom prst="rect">
            <a:avLst/>
          </a:prstGeom>
        </p:spPr>
      </p:pic>
      <p:sp>
        <p:nvSpPr>
          <p:cNvPr id="5" name="TextBox 4"/>
          <p:cNvSpPr txBox="1"/>
          <p:nvPr/>
        </p:nvSpPr>
        <p:spPr>
          <a:xfrm>
            <a:off x="8253663" y="2710319"/>
            <a:ext cx="3176337" cy="1754326"/>
          </a:xfrm>
          <a:prstGeom prst="rect">
            <a:avLst/>
          </a:prstGeom>
          <a:noFill/>
        </p:spPr>
        <p:txBody>
          <a:bodyPr wrap="square" rtlCol="0">
            <a:spAutoFit/>
          </a:bodyPr>
          <a:lstStyle/>
          <a:p>
            <a:r>
              <a:rPr lang="en-US" dirty="0"/>
              <a:t>Our goals:</a:t>
            </a:r>
            <a:br>
              <a:rPr lang="en-US" dirty="0"/>
            </a:br>
            <a:r>
              <a:rPr lang="en-US" dirty="0"/>
              <a:t>1. Fully Autonomous</a:t>
            </a:r>
          </a:p>
          <a:p>
            <a:r>
              <a:rPr lang="en-US" dirty="0"/>
              <a:t>2. Easy to set up. </a:t>
            </a:r>
            <a:br>
              <a:rPr lang="en-US" dirty="0"/>
            </a:br>
            <a:r>
              <a:rPr lang="en-US" dirty="0"/>
              <a:t>3. Affordable</a:t>
            </a:r>
          </a:p>
          <a:p>
            <a:r>
              <a:rPr lang="en-US" dirty="0"/>
              <a:t>4. Records recreational sports. </a:t>
            </a:r>
          </a:p>
        </p:txBody>
      </p:sp>
    </p:spTree>
    <p:extLst>
      <p:ext uri="{BB962C8B-B14F-4D97-AF65-F5344CB8AC3E}">
        <p14:creationId xmlns:p14="http://schemas.microsoft.com/office/powerpoint/2010/main" val="943947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Work. </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6111" y="1667740"/>
            <a:ext cx="5230093" cy="3922570"/>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8053" y="1853248"/>
            <a:ext cx="5810096" cy="3470564"/>
          </a:xfrm>
          <a:prstGeom prst="rect">
            <a:avLst/>
          </a:prstGeom>
        </p:spPr>
      </p:pic>
    </p:spTree>
    <p:extLst>
      <p:ext uri="{BB962C8B-B14F-4D97-AF65-F5344CB8AC3E}">
        <p14:creationId xmlns:p14="http://schemas.microsoft.com/office/powerpoint/2010/main" val="13732263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Focus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0380" y="1576137"/>
            <a:ext cx="5741685" cy="4322618"/>
          </a:xfrm>
          <a:prstGeom prst="rect">
            <a:avLst/>
          </a:prstGeom>
        </p:spPr>
      </p:pic>
    </p:spTree>
    <p:extLst>
      <p:ext uri="{BB962C8B-B14F-4D97-AF65-F5344CB8AC3E}">
        <p14:creationId xmlns:p14="http://schemas.microsoft.com/office/powerpoint/2010/main" val="350322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364" y="380528"/>
            <a:ext cx="3420562" cy="1400530"/>
          </a:xfrm>
        </p:spPr>
        <p:txBody>
          <a:bodyPr/>
          <a:lstStyle/>
          <a:p>
            <a:r>
              <a:rPr lang="en-US" dirty="0"/>
              <a:t>Thank You!</a:t>
            </a:r>
            <a:br>
              <a:rPr lang="en-US" dirty="0"/>
            </a:br>
            <a:br>
              <a:rPr lang="en-US" dirty="0"/>
            </a:br>
            <a:endParaRPr lang="en-US" dirty="0"/>
          </a:p>
        </p:txBody>
      </p:sp>
      <p:sp>
        <p:nvSpPr>
          <p:cNvPr id="3" name="TextBox 2"/>
          <p:cNvSpPr txBox="1"/>
          <p:nvPr/>
        </p:nvSpPr>
        <p:spPr>
          <a:xfrm>
            <a:off x="3325091" y="2680854"/>
            <a:ext cx="5498621" cy="1446550"/>
          </a:xfrm>
          <a:prstGeom prst="rect">
            <a:avLst/>
          </a:prstGeom>
          <a:noFill/>
        </p:spPr>
        <p:txBody>
          <a:bodyPr wrap="none" rtlCol="0">
            <a:spAutoFit/>
          </a:bodyPr>
          <a:lstStyle/>
          <a:p>
            <a:r>
              <a:rPr lang="en-US" sz="8800" dirty="0"/>
              <a:t>Questions</a:t>
            </a:r>
          </a:p>
        </p:txBody>
      </p:sp>
    </p:spTree>
    <p:extLst>
      <p:ext uri="{BB962C8B-B14F-4D97-AF65-F5344CB8AC3E}">
        <p14:creationId xmlns:p14="http://schemas.microsoft.com/office/powerpoint/2010/main" val="10966897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320</TotalTime>
  <Words>659</Words>
  <Application>Microsoft Office PowerPoint</Application>
  <PresentationFormat>Widescreen</PresentationFormat>
  <Paragraphs>42</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Century Gothic</vt:lpstr>
      <vt:lpstr>Wingdings 3</vt:lpstr>
      <vt:lpstr>Ion</vt:lpstr>
      <vt:lpstr>Drone Pet</vt:lpstr>
      <vt:lpstr>The Problem.</vt:lpstr>
      <vt:lpstr>Market</vt:lpstr>
      <vt:lpstr>Our Goal:</vt:lpstr>
      <vt:lpstr>Current Work. </vt:lpstr>
      <vt:lpstr>Project Focus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Pet</dc:title>
  <dc:creator>Microsoft Office User</dc:creator>
  <cp:lastModifiedBy>Dhruv Kaushal</cp:lastModifiedBy>
  <cp:revision>114</cp:revision>
  <dcterms:created xsi:type="dcterms:W3CDTF">2016-04-04T05:49:50Z</dcterms:created>
  <dcterms:modified xsi:type="dcterms:W3CDTF">2016-05-19T14:38:11Z</dcterms:modified>
</cp:coreProperties>
</file>